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8" r:id="rId6"/>
    <p:sldId id="289" r:id="rId7"/>
    <p:sldId id="290" r:id="rId8"/>
    <p:sldId id="291" r:id="rId9"/>
    <p:sldId id="292" r:id="rId10"/>
    <p:sldId id="260" r:id="rId11"/>
    <p:sldId id="261" r:id="rId12"/>
    <p:sldId id="262" r:id="rId13"/>
    <p:sldId id="264" r:id="rId14"/>
    <p:sldId id="269" r:id="rId15"/>
    <p:sldId id="270" r:id="rId16"/>
    <p:sldId id="29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D3906-0DFE-4E80-9FA0-175E3F9F0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FD2A9E-CED9-4331-B4C4-31355AF9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D2B955-8B7F-40FD-A1BE-04D0295F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AABF67-9D1E-4A3B-A56E-747E51DA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A9CF4D-7667-49A0-AEC0-E7230D91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E1227-03E8-4017-AEC7-A9418941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08EB66-2A48-4FEB-B066-8433D00C8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AE030B-12C4-4232-8768-44705ACF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EB145B-CCFE-4A94-B2B2-12D809D4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A3C082-4D17-4352-80BF-93766739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2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630BBC1-FEA6-448D-9AD2-4DF4E1065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A38C29-4E0E-44AF-B5DD-CC1976A22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9DDE64-0E5A-47F3-9B57-A5A2C924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68C93E-D6F9-440F-B5C5-678D5139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DC62FE-D467-4475-AB3D-BD906B77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5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64F40-39E6-46EB-95DB-9274EF7E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1FC8C-5FD7-4C76-ADD8-08426651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C3BC59-012F-4B6B-A112-624C4310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A21483-EAF2-40C7-B221-E3970FA5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66CB1A-69F8-4689-907A-EBB82064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70322-E6AF-4196-833D-373E4243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E8EBF6-1492-4298-B653-5F809F8E8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52AA1-4141-45D6-A292-FAE556F2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008DCC-B7A3-4712-989A-8047406B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2B333D-E928-44C6-ADBB-92A5B3E9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7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E89D2-AA41-4D87-99F6-BF3818D2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42EE13-CA91-4238-A8D6-F49DA77A9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EADE56-DCC4-47B4-9188-231FBDBE2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CDDB33-B4FB-4AAA-B2B8-4C32E706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E58023-9149-4AF5-A890-85505C90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04B2CD-EA1B-495B-AD03-F9125E9C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32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4718A-64A7-4620-87BD-8CEF213F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05CF5B-CEDA-4826-A287-ED195D38B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1888BC-DF4F-43B7-A317-812954929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E14921-B946-41B5-A450-A0261B3ED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9282A9-7C56-44EB-9BD4-E334DFCE6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A258F3-89F5-4A67-ADE6-5BA5C217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6208BA-B7EC-43EC-8428-606DD3F0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62251AE-9C33-44C4-8C5C-6A8DF90B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6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ECC30-E56F-41DE-8823-C00C1F7F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1A6580-1174-4309-9EAB-1897A2BF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6E1414-12CB-4AF3-AC09-DA46F61F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ADD7D1-2830-44A6-B185-018359C2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8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E336300-A446-4AD2-8B26-CCF85D1A9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77D829-BFD0-4E68-A0A5-6635EB9C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AE7DFF-2B29-4076-BF8B-A9291B2F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8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706E6-1FDD-4C86-A77A-FFDE1F3A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9CB45-CD31-4D70-9E86-C64699BE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EAF63-8343-4D4D-B27F-918B27A76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2DFAA3-7B8A-469E-8895-6AB8044E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2640E4-019E-4E83-BF66-87FCD5A8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F4066A-D9B5-4DE4-98F0-B6C516AC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F3FA5-2183-4AD6-A797-80994EDF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016FFF-F976-4BB1-9E2C-F489F8C68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1B90FA-3D1E-48E5-B7B4-429D0028B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ECC4E0-14E6-4CB3-ADE9-7034FB50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B0-7B65-41AC-BAE7-C1844351FEA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4927E9-FE99-4901-B261-BB13016E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42CE2B-1AF2-4161-9934-25F7CFE6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88CD-AB3D-4B75-92EB-27B955BE4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CBDEB-731A-4B3E-8518-80FA8D0F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0203CA-7729-41DD-AF0D-33D0CD7E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D488F9-2810-41CC-B45D-0E83284F6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fld id="{BA4517B0-7B65-41AC-BAE7-C1844351FEA1}" type="datetimeFigureOut">
              <a:rPr lang="en-US" smtClean="0"/>
              <a:pPr/>
              <a:t>1/5/2024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18B3E1-3772-4174-A0B3-5E924F0A9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BB6E51-2436-4613-816D-33D86AFF8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fld id="{B3D188CD-AB3D-4B75-92EB-27B955BE43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mic Sans MS" panose="030F0702030302020204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C9018-BE2C-4A37-8CA0-53C351DD7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Репликация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58DD5B-BF33-4520-88A3-F3E06F6E83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Подзаголовок слайда</a:t>
            </a:r>
          </a:p>
          <a:p>
            <a:r>
              <a:rPr lang="en-US" sz="1600" dirty="0"/>
              <a:t>[</a:t>
            </a:r>
            <a:r>
              <a:rPr lang="ru-RU" sz="1600" dirty="0"/>
              <a:t>Вставить текст</a:t>
            </a:r>
            <a:r>
              <a:rPr lang="en-US" sz="1600" dirty="0"/>
              <a:t>]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CF518B-F4CD-4CCA-A902-FE5ECF54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0589"/>
            <a:ext cx="1916931" cy="17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0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E6550-A822-4BB2-BF7A-BAAA861F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ДНК-полимеразы I, II и III </a:t>
            </a:r>
            <a:r>
              <a:rPr lang="ru-RU" dirty="0" err="1"/>
              <a:t>E.coli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10C4D8-94E0-4DB5-837F-3EF64218B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strike="noStrike" dirty="0">
                <a:effectLst/>
                <a:latin typeface="Comic Sans MS" panose="030F0702030302020204" pitchFamily="66" charset="0"/>
              </a:rPr>
              <a:t>ДНК-полимераза I</a:t>
            </a:r>
            <a:r>
              <a:rPr lang="ru-RU" b="0" i="0" dirty="0">
                <a:effectLst/>
                <a:latin typeface="Comic Sans MS" panose="030F0702030302020204" pitchFamily="66" charset="0"/>
              </a:rPr>
              <a:t> задействована в восстановлении ДНК, обладает и 5'-3', и 3'-5'-экзонуклеазным действием;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strike="noStrike" dirty="0">
                <a:effectLst/>
                <a:latin typeface="Comic Sans MS" panose="030F0702030302020204" pitchFamily="66" charset="0"/>
              </a:rPr>
              <a:t>ДНК-полимераза II</a:t>
            </a:r>
            <a:r>
              <a:rPr lang="ru-RU" b="0" i="0" dirty="0">
                <a:effectLst/>
                <a:latin typeface="Comic Sans MS" panose="030F0702030302020204" pitchFamily="66" charset="0"/>
              </a:rPr>
              <a:t> участвует в репарации поврежденной ДНК. Обладает способностью 5'-3'-удлинения цепочки и 3'-5'-экзонуклеазным действием;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strike="noStrike" dirty="0">
                <a:effectLst/>
                <a:latin typeface="Comic Sans MS" panose="030F0702030302020204" pitchFamily="66" charset="0"/>
              </a:rPr>
              <a:t>ДНК-полимераза III</a:t>
            </a:r>
            <a:r>
              <a:rPr lang="ru-RU" b="0" i="0" dirty="0">
                <a:effectLst/>
                <a:latin typeface="Comic Sans MS" panose="030F0702030302020204" pitchFamily="66" charset="0"/>
              </a:rPr>
              <a:t> — основная полимераза бактерий, обладающая также 3'-5'-экзонуклеазным действием;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F4AD2D-BFE7-40BA-A73B-39113B607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355" y="-2323"/>
            <a:ext cx="1791445" cy="18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15F64-8891-496B-AEC4-1F838C31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Субъединицы полимеразы III</a:t>
            </a:r>
            <a:endParaRPr lang="en-US" dirty="0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8E3FC68F-92C5-4A99-BB04-C3A02767FE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95" y="1806964"/>
            <a:ext cx="336335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1D73A8-75FC-451F-B107-3C976A2BD460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9223" y="1558332"/>
            <a:ext cx="5070655" cy="257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1BA75C-B45D-4D3E-B995-9AEFBDADEC5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3029" y="3841255"/>
            <a:ext cx="3741524" cy="29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2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CAF76-3AB1-43C8-A897-8070EBA8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62184" cy="1325563"/>
          </a:xfrm>
        </p:spPr>
        <p:txBody>
          <a:bodyPr/>
          <a:lstStyle/>
          <a:p>
            <a:r>
              <a:rPr lang="ru-RU" dirty="0"/>
              <a:t>Структура участка стартовой точки репликации (</a:t>
            </a:r>
            <a:r>
              <a:rPr lang="ru-RU" dirty="0" err="1"/>
              <a:t>origin</a:t>
            </a:r>
            <a:r>
              <a:rPr lang="ru-RU" dirty="0"/>
              <a:t> – </a:t>
            </a:r>
            <a:r>
              <a:rPr lang="ru-RU" dirty="0" err="1"/>
              <a:t>ori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A8FA5-BCD2-4528-B254-8A437F0357C1}"/>
              </a:ext>
            </a:extLst>
          </p:cNvPr>
          <p:cNvSpPr txBox="1"/>
          <p:nvPr/>
        </p:nvSpPr>
        <p:spPr>
          <a:xfrm>
            <a:off x="475861" y="2082996"/>
            <a:ext cx="4450702" cy="389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2F202D2-853E-4FB8-92F9-9985B2A25A4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3" t="16876" r="25858" b="20183"/>
          <a:stretch/>
        </p:blipFill>
        <p:spPr bwMode="auto">
          <a:xfrm>
            <a:off x="5485549" y="1813840"/>
            <a:ext cx="5848887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80B357-77F5-4305-8AFD-45763C095AF1}"/>
              </a:ext>
            </a:extLst>
          </p:cNvPr>
          <p:cNvPicPr/>
          <p:nvPr/>
        </p:nvPicPr>
        <p:blipFill rotWithShape="1">
          <a:blip r:embed="rId3"/>
          <a:srcRect l="31908" t="19954" r="22875" b="20753"/>
          <a:stretch/>
        </p:blipFill>
        <p:spPr bwMode="auto">
          <a:xfrm>
            <a:off x="386560" y="2082996"/>
            <a:ext cx="5169679" cy="3813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8452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6D84D-81F6-46D6-8084-917D1C4C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Элонгация репликации у прокариот</a:t>
            </a:r>
            <a:endParaRPr lang="en-US" dirty="0"/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B01F1C6E-4FE6-4103-B414-9F973F135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2841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CBFECD-94BE-480E-BC8C-0382B5C4685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8" t="31225" r="33682" b="22279"/>
          <a:stretch/>
        </p:blipFill>
        <p:spPr bwMode="auto">
          <a:xfrm>
            <a:off x="4404749" y="1690689"/>
            <a:ext cx="7166910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263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1A00C-8FDF-4603-816E-E58E65D7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Терминация</a:t>
            </a:r>
            <a:r>
              <a:rPr lang="ru-RU" dirty="0"/>
              <a:t> репликации у прокариот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897481-7422-465B-99FD-147B665C85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2901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A7B85F-0690-44D0-84B8-F18881AD82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207" y="1554013"/>
            <a:ext cx="3973752" cy="4391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615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29E19-2A06-4587-8718-429B1C3F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Двунаправленная репликация</a:t>
            </a:r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5571E2-5128-4664-B089-12611C931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00700" cy="4441825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Наиболее распространенный механизм репликации ДНК. После инициации репликация идет одновременно в обоих направлениях вдоль цепи ДНК. Для осуществления синтеза двойная спираль родительской ДНК должна раскрутиться и ее цепи должны разойтись. В этих процессах участвуют различные белки. В линейной ДНК раскручивание осуществляется путем вращения одной цепи вокруг другой. В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двухцепочечной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кольцевой ДНК раскручивание и репликация ведут к образованию структуры, напоминающей кольцо с внутренней петлей. Ее называют тэта-петля.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21AD56-F9EC-4DAA-9535-91416744B3F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9656" y="1410414"/>
            <a:ext cx="3858894" cy="50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29E19-2A06-4587-8718-429B1C3F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Двунаправленная репликация</a:t>
            </a:r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5571E2-5128-4664-B089-12611C931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03CFDA-2F75-45E3-A3AD-E334412AD58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015" y="1693303"/>
            <a:ext cx="5213985" cy="44568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D476AB-03AB-490A-9A64-68D8D1A91CB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7892" y="1320044"/>
            <a:ext cx="2914016" cy="499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4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61D2CA-27E2-4A07-85DF-21030210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типу катящегося кольца.</a:t>
            </a:r>
            <a:endParaRPr lang="en-US" dirty="0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9337370E-1A9B-4610-BAAA-3152A2102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64" y="1872279"/>
            <a:ext cx="37961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77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D3C13-81D6-4C7A-8C06-60DEAD32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ДНК у эукариот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6D7BAB-E9FC-4EFB-8E36-A647C705967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1" t="24705" r="27782" b="11704"/>
          <a:stretch/>
        </p:blipFill>
        <p:spPr bwMode="auto">
          <a:xfrm>
            <a:off x="2698316" y="1358339"/>
            <a:ext cx="6538990" cy="51177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539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5769E-B4D3-496B-A45E-086D86FE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 err="1"/>
              <a:t>Pепликоны</a:t>
            </a:r>
            <a:r>
              <a:rPr lang="ru-RU" dirty="0"/>
              <a:t> эукариот, изменчивость их размеров</a:t>
            </a:r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49C3B42-A05B-4FA5-97A4-E5895684898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t="17546" b="16915"/>
          <a:stretch/>
        </p:blipFill>
        <p:spPr bwMode="auto">
          <a:xfrm rot="5400000">
            <a:off x="-1623047" y="3476108"/>
            <a:ext cx="5286722" cy="17158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EB7092-776C-48FD-97D1-29DAB81D6EA7}"/>
              </a:ext>
            </a:extLst>
          </p:cNvPr>
          <p:cNvPicPr/>
          <p:nvPr/>
        </p:nvPicPr>
        <p:blipFill rotWithShape="1">
          <a:blip r:embed="rId3"/>
          <a:srcRect l="17798" t="13113" r="27846" b="13626"/>
          <a:stretch/>
        </p:blipFill>
        <p:spPr bwMode="auto">
          <a:xfrm>
            <a:off x="4867275" y="1581151"/>
            <a:ext cx="6292946" cy="4770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40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6E83A-83A1-43FA-A564-B856AA20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Вставить текст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59BCA9-23C7-495F-BCCC-2ADF6F1B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Матричность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Исходные цепи – матрицы для синтеза новых цепей.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Комплементарность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Синтезируемые цепи комплементарны матрицам по азотистым основаниям.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Полуконсервативность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Каждая дочерняя молекула содержит одну материнскую и одну вновь синтезированную нить.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Полунепрерывность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Лидирующая цепь синтезируется непрерывно, отстающая – прерывисто, в виде фрагментов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Оказаки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Антипараллельность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5’-конец синтезируемой полинуклеотидной цепи находится напротив 3’-конца матрицы и наоборот.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Униполярность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Синтез цепей всегда идет от 5’-конца к 3’-концу (5’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3’)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Потребность в затравке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Ферменты, синтезирующие ДНК, только наращивают уже существующую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полинуклеотиднуюцепь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так, что в начале синтезируется короткая цепь РНК –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праймер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(затравка), куда впоследствии присоединяются нуклеотиды, а сама затравка удаляется.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46121-6E58-4FC5-9244-17116D29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Белки и ферменты репликации у эукариот, характеристика их ферментативных активностей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E21D9-7663-4EA1-9170-09069F4E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DA3D46FB-3576-4C72-87AA-B54CBF7F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2298036"/>
            <a:ext cx="6917094" cy="41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0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A260B-49A7-4421-AEB6-5DAE8B73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Репликативные</a:t>
            </a:r>
            <a:r>
              <a:rPr lang="ru-RU" dirty="0"/>
              <a:t> ДНК-полимеразы.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D501269-0043-4064-9695-0A827223842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1" t="24705" r="27782" b="11704"/>
          <a:stretch/>
        </p:blipFill>
        <p:spPr bwMode="auto">
          <a:xfrm>
            <a:off x="1102781" y="1429099"/>
            <a:ext cx="6333717" cy="49570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0770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B7833-F34A-4ED6-A7CF-16707205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Полимераза α/</a:t>
            </a:r>
            <a:r>
              <a:rPr lang="ru-RU" dirty="0" err="1"/>
              <a:t>праймаза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825A3B0-3321-4312-812A-6BCC975AD3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80" y="1657542"/>
            <a:ext cx="7124992" cy="463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2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E9FC7-83B1-46B1-9B0E-40B081F4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Инициация репликации у эукариот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94A70E4-BD93-461A-A17E-202EEB5A7A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50" y="0"/>
            <a:ext cx="9671806" cy="725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3D0EA-0CDF-43BA-8A12-29D43156843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0" b="2960"/>
          <a:stretch/>
        </p:blipFill>
        <p:spPr bwMode="auto">
          <a:xfrm>
            <a:off x="6266023" y="3778898"/>
            <a:ext cx="4955227" cy="29611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9656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2239B-F682-4AE1-AD4E-E326E902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участка стартовой точки репликации (</a:t>
            </a:r>
            <a:r>
              <a:rPr lang="ru-RU" dirty="0" err="1"/>
              <a:t>origin</a:t>
            </a:r>
            <a:r>
              <a:rPr lang="ru-RU" dirty="0"/>
              <a:t>).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E502FF-4858-45A2-B759-171200F59E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18" y="2012237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0D3EEC-A632-4E89-933D-3873892E176A}"/>
              </a:ext>
            </a:extLst>
          </p:cNvPr>
          <p:cNvPicPr/>
          <p:nvPr/>
        </p:nvPicPr>
        <p:blipFill rotWithShape="1">
          <a:blip r:embed="rId3"/>
          <a:srcRect l="24533" t="15679" r="32175" b="14481"/>
          <a:stretch/>
        </p:blipFill>
        <p:spPr bwMode="auto">
          <a:xfrm>
            <a:off x="6930390" y="1393468"/>
            <a:ext cx="5261610" cy="4773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63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2239B-F682-4AE1-AD4E-E326E902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«созревания» фрагментов </a:t>
            </a:r>
            <a:r>
              <a:rPr lang="ru-RU" dirty="0" err="1"/>
              <a:t>Оказаки</a:t>
            </a:r>
            <a:r>
              <a:rPr lang="ru-RU" dirty="0"/>
              <a:t> у эукариот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320424A-E516-49F5-B21F-F2C81526CB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5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AA4CF-F664-44CA-9DD6-79AB378D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о стационарных «</a:t>
            </a:r>
            <a:r>
              <a:rPr lang="ru-RU" dirty="0" err="1"/>
              <a:t>репликативных</a:t>
            </a:r>
            <a:r>
              <a:rPr lang="ru-RU" dirty="0"/>
              <a:t> фабриках».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BE764D-B0C6-4FF8-A107-ADBF8B76D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клетках эукариот синтез ДНК происходит, в основном, в специфических плотных структурах ("</a:t>
            </a:r>
            <a:r>
              <a:rPr lang="ru-RU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репликативных</a:t>
            </a: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фабриках"), присоединенных к диффузному ядерному матриксу.</a:t>
            </a:r>
            <a:b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 эукариот нет эквивалента </a:t>
            </a:r>
            <a:r>
              <a:rPr lang="ru-RU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реплисоме</a:t>
            </a: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бактерий. Ферменты и белки репликации формируют внутри ядра структуры упорядоченного характера. Каждая такая структура содержит сотни и тысячи отдельных репликационных комплексов. Они неподвижны, т. к. прикреплены к ядерному матриксу, молекула ДНК продвигается через комплексы по мере своей репликации, а не наоборот. Такие структуры называются </a:t>
            </a:r>
            <a:r>
              <a:rPr lang="ru-RU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репликативными</a:t>
            </a: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фабриками. Такая организация синтеза у эукариот позволяет концентрировать регуляторные, структурные и ферментативные компоненты, участвующие в репликации хромосом и в поддержании пространственной структуры хромосом.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30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A18D2-D4A2-4F0E-A02C-AD18FB43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репликации линейного незамкнутого фрагмента ДНК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7514AE-C95F-4FB9-AB03-CC4A2486A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Хромосомы эукариот линейные, так что в ходе последовательных циклов репликации возможно укорочение концов молекулы по двум причинам: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	Последний фрагмент </a:t>
            </a:r>
            <a:r>
              <a:rPr lang="ru-RU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Оказаки</a:t>
            </a: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не может быть затравлен (т. к. естественная позиция </a:t>
            </a:r>
            <a:r>
              <a:rPr lang="ru-RU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затравления</a:t>
            </a: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лежит уже за пределами матрицы).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	Даже если последний фрагмент затравлен, то его </a:t>
            </a:r>
            <a:r>
              <a:rPr lang="ru-RU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праймер</a:t>
            </a: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на может быть переведен в ДНК.</a:t>
            </a:r>
            <a:b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25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686EA-9242-4C32-B317-8A65F144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Теломеры</a:t>
            </a:r>
            <a:r>
              <a:rPr lang="ru-RU" dirty="0"/>
              <a:t>, </a:t>
            </a:r>
            <a:r>
              <a:rPr lang="ru-RU" dirty="0" err="1"/>
              <a:t>теломерные</a:t>
            </a:r>
            <a:r>
              <a:rPr lang="ru-RU" dirty="0"/>
              <a:t> повторы, </a:t>
            </a:r>
            <a:r>
              <a:rPr lang="ru-RU" dirty="0" err="1"/>
              <a:t>теломерная</a:t>
            </a:r>
            <a:r>
              <a:rPr lang="ru-RU" dirty="0"/>
              <a:t> петля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345DCD0-655A-451C-AA6B-6B79089C189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86"/>
          <a:stretch/>
        </p:blipFill>
        <p:spPr bwMode="auto">
          <a:xfrm rot="16200000">
            <a:off x="7159556" y="3216902"/>
            <a:ext cx="4844374" cy="1399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38A20A-891B-48C7-A70D-9311A80C0B84}"/>
              </a:ext>
            </a:extLst>
          </p:cNvPr>
          <p:cNvPicPr/>
          <p:nvPr/>
        </p:nvPicPr>
        <p:blipFill rotWithShape="1">
          <a:blip r:embed="rId3"/>
          <a:srcRect l="13148" t="14255" r="25441" b="11346"/>
          <a:stretch/>
        </p:blipFill>
        <p:spPr bwMode="auto">
          <a:xfrm>
            <a:off x="-369888" y="2013627"/>
            <a:ext cx="7211902" cy="4913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102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5CB0C-1953-4D74-83A9-18F5112B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 Теломераза, ее РНК- компонент, механизм работы. 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85D8137-0731-4DAD-9F35-269D28F837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44" y="2178995"/>
            <a:ext cx="5785503" cy="398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00C86D-F4CB-431A-847E-5749BA454612}"/>
              </a:ext>
            </a:extLst>
          </p:cNvPr>
          <p:cNvPicPr/>
          <p:nvPr/>
        </p:nvPicPr>
        <p:blipFill rotWithShape="1">
          <a:blip r:embed="rId3"/>
          <a:srcRect l="10905" t="7982" r="30089" b="11346"/>
          <a:stretch/>
        </p:blipFill>
        <p:spPr bwMode="auto">
          <a:xfrm>
            <a:off x="6290310" y="1690688"/>
            <a:ext cx="5785502" cy="4468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427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EA9B0-8FF1-49EC-9220-B1304C0F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Репликон</a:t>
            </a:r>
            <a:r>
              <a:rPr lang="ru-RU" dirty="0"/>
              <a:t> прокариот</a:t>
            </a:r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C529113-8190-4674-A992-D995FB268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23" y="1690688"/>
            <a:ext cx="9364382" cy="3305636"/>
          </a:xfrm>
        </p:spPr>
      </p:pic>
    </p:spTree>
    <p:extLst>
      <p:ext uri="{BB962C8B-B14F-4D97-AF65-F5344CB8AC3E}">
        <p14:creationId xmlns:p14="http://schemas.microsoft.com/office/powerpoint/2010/main" val="188457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DC0CA-274C-4DFE-8477-EFC63283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Регуляция длины </a:t>
            </a:r>
            <a:r>
              <a:rPr lang="ru-RU" dirty="0" err="1"/>
              <a:t>теломеры</a:t>
            </a:r>
            <a:r>
              <a:rPr lang="ru-RU" dirty="0"/>
              <a:t>. 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78EDC15-E449-4FBD-9A3B-60D9526CDE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2" y="2141537"/>
            <a:ext cx="2500873" cy="4351338"/>
          </a:xfrm>
          <a:prstGeom prst="rect">
            <a:avLst/>
          </a:prstGeom>
          <a:noFill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CB1BD7-0668-4AD7-A1F7-AC980529D205}"/>
              </a:ext>
            </a:extLst>
          </p:cNvPr>
          <p:cNvPicPr/>
          <p:nvPr/>
        </p:nvPicPr>
        <p:blipFill rotWithShape="1">
          <a:blip r:embed="rId3"/>
          <a:srcRect l="36558" t="22236" r="22394" b="24742"/>
          <a:stretch/>
        </p:blipFill>
        <p:spPr bwMode="auto">
          <a:xfrm>
            <a:off x="4255283" y="1744925"/>
            <a:ext cx="6600784" cy="47946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2285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6DDD8-2A0C-454A-A095-8DCACAB1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старения в связи с динамикой структуры </a:t>
            </a:r>
            <a:r>
              <a:rPr lang="ru-RU" dirty="0" err="1"/>
              <a:t>теломеры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B06652-DD77-4171-BE1E-B77177D8A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Пок-пок-пок-пок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17DE2E-C6E3-4086-9090-8C0A93D1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77" y="1825625"/>
            <a:ext cx="6615042" cy="45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B433C-3CA2-4583-AAEB-637980B9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Ферменты и белки репликации прокариот, характеристика их ферментативных активностей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CDC198-DD44-4147-828A-4BA57B4D03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69" y="2500605"/>
            <a:ext cx="5451822" cy="30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244D2-6222-435A-8653-731AF0ABF9A5}"/>
              </a:ext>
            </a:extLst>
          </p:cNvPr>
          <p:cNvSpPr txBox="1"/>
          <p:nvPr/>
        </p:nvSpPr>
        <p:spPr>
          <a:xfrm>
            <a:off x="6725039" y="1828801"/>
            <a:ext cx="5466961" cy="389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6FF00-5116-46E8-AF98-62A7D5BE84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3060" y="282127"/>
            <a:ext cx="3628940" cy="62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B433C-3CA2-4583-AAEB-637980B9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Ферменты и белки репликации прокариот, характеристика их ферментативных активностей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244D2-6222-435A-8653-731AF0ABF9A5}"/>
              </a:ext>
            </a:extLst>
          </p:cNvPr>
          <p:cNvSpPr txBox="1"/>
          <p:nvPr/>
        </p:nvSpPr>
        <p:spPr>
          <a:xfrm>
            <a:off x="6725039" y="1828801"/>
            <a:ext cx="5466961" cy="389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5D6A381-78E2-46C6-A88B-1D84A4C4B5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05699" y="2356059"/>
            <a:ext cx="6658904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0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B433C-3CA2-4583-AAEB-637980B9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Ферменты и белки репликации прокариот, характеристика их ферментативных активностей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244D2-6222-435A-8653-731AF0ABF9A5}"/>
              </a:ext>
            </a:extLst>
          </p:cNvPr>
          <p:cNvSpPr txBox="1"/>
          <p:nvPr/>
        </p:nvSpPr>
        <p:spPr>
          <a:xfrm>
            <a:off x="6725039" y="1828801"/>
            <a:ext cx="5466961" cy="389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734619F-8D42-4C52-BC30-6BF38B163BA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56915" y="1957896"/>
            <a:ext cx="7478169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8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B433C-3CA2-4583-AAEB-637980B9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Ферменты и белки репликации прокариот, характеристика их ферментативных активностей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244D2-6222-435A-8653-731AF0ABF9A5}"/>
              </a:ext>
            </a:extLst>
          </p:cNvPr>
          <p:cNvSpPr txBox="1"/>
          <p:nvPr/>
        </p:nvSpPr>
        <p:spPr>
          <a:xfrm>
            <a:off x="6725039" y="1828801"/>
            <a:ext cx="5466961" cy="389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AC75908-60D0-4444-ACDE-9BCDA27CA3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99006" y="2140267"/>
            <a:ext cx="6658904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B433C-3CA2-4583-AAEB-637980B9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Ферменты и белки репликации прокариот, характеристика их ферментативных активностей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244D2-6222-435A-8653-731AF0ABF9A5}"/>
              </a:ext>
            </a:extLst>
          </p:cNvPr>
          <p:cNvSpPr txBox="1"/>
          <p:nvPr/>
        </p:nvSpPr>
        <p:spPr>
          <a:xfrm>
            <a:off x="6725039" y="1828801"/>
            <a:ext cx="5466961" cy="389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0528D80-670C-48BB-A4A6-6D1284CD1A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356059"/>
            <a:ext cx="662079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9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6DF24-EFB2-4AED-B1D4-3D748EC6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ZzZzZZzz</a:t>
            </a:r>
            <a:r>
              <a:rPr lang="en-US" dirty="0"/>
              <a:t>…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2E57283-C64F-4C71-9D10-05108D5F02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126368"/>
            <a:ext cx="6649378" cy="358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97874-8605-425B-ABC7-186D28CC455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4015" y="3937519"/>
            <a:ext cx="4982438" cy="16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24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640</Words>
  <Application>Microsoft Office PowerPoint</Application>
  <PresentationFormat>Широкоэкранный</PresentationFormat>
  <Paragraphs>56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4" baseType="lpstr">
      <vt:lpstr>Arial</vt:lpstr>
      <vt:lpstr>Comic Sans MS</vt:lpstr>
      <vt:lpstr>Тема Office</vt:lpstr>
      <vt:lpstr>Репликация</vt:lpstr>
      <vt:lpstr>Вставить текст</vt:lpstr>
      <vt:lpstr>Репликон прокариот</vt:lpstr>
      <vt:lpstr>Ферменты и белки репликации прокариот, характеристика их ферментативных активностей</vt:lpstr>
      <vt:lpstr>Ферменты и белки репликации прокариот, характеристика их ферментативных активностей</vt:lpstr>
      <vt:lpstr>Ферменты и белки репликации прокариот, характеристика их ферментативных активностей</vt:lpstr>
      <vt:lpstr>Ферменты и белки репликации прокариот, характеристика их ферментативных активностей</vt:lpstr>
      <vt:lpstr>Ферменты и белки репликации прокариот, характеристика их ферментативных активностей</vt:lpstr>
      <vt:lpstr>ZzZzZZzz…</vt:lpstr>
      <vt:lpstr>ДНК-полимеразы I, II и III E.coli</vt:lpstr>
      <vt:lpstr>Субъединицы полимеразы III</vt:lpstr>
      <vt:lpstr>Структура участка стартовой точки репликации (origin – ori)</vt:lpstr>
      <vt:lpstr>Элонгация репликации у прокариот</vt:lpstr>
      <vt:lpstr>Терминация репликации у прокариот</vt:lpstr>
      <vt:lpstr>Двунаправленная репликация</vt:lpstr>
      <vt:lpstr>Двунаправленная репликация</vt:lpstr>
      <vt:lpstr>Репликация по типу катящегося кольца.</vt:lpstr>
      <vt:lpstr>Репликация ДНК у эукариот</vt:lpstr>
      <vt:lpstr> Pепликоны эукариот, изменчивость их размеров</vt:lpstr>
      <vt:lpstr>Белки и ферменты репликации у эукариот, характеристика их ферментативных активностей</vt:lpstr>
      <vt:lpstr>Репликативные ДНК-полимеразы.</vt:lpstr>
      <vt:lpstr>Полимераза α/праймаза.</vt:lpstr>
      <vt:lpstr>Инициация репликации у эукариот</vt:lpstr>
      <vt:lpstr>Структура участка стартовой точки репликации (origin).</vt:lpstr>
      <vt:lpstr>Особенности «созревания» фрагментов Оказаки у эукариот</vt:lpstr>
      <vt:lpstr>Понятие о стационарных «репликативных фабриках».</vt:lpstr>
      <vt:lpstr>Проблема репликации линейного незамкнутого фрагмента ДНК</vt:lpstr>
      <vt:lpstr>Теломеры, теломерные повторы, теломерная петля</vt:lpstr>
      <vt:lpstr> Теломераза, ее РНК- компонент, механизм работы.  </vt:lpstr>
      <vt:lpstr>Регуляция длины теломеры. </vt:lpstr>
      <vt:lpstr>Теория старения в связи с динамикой структуры теломеры.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Репликация</dc:title>
  <dc:creator>Thu Nguen</dc:creator>
  <cp:lastModifiedBy>Thu Nguen</cp:lastModifiedBy>
  <cp:revision>14</cp:revision>
  <dcterms:created xsi:type="dcterms:W3CDTF">2024-01-03T16:04:38Z</dcterms:created>
  <dcterms:modified xsi:type="dcterms:W3CDTF">2024-01-05T17:28:39Z</dcterms:modified>
</cp:coreProperties>
</file>